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342" r:id="rId2"/>
    <p:sldId id="343" r:id="rId3"/>
    <p:sldId id="339" r:id="rId4"/>
    <p:sldId id="358" r:id="rId5"/>
    <p:sldId id="371" r:id="rId6"/>
    <p:sldId id="351" r:id="rId7"/>
    <p:sldId id="373" r:id="rId8"/>
    <p:sldId id="374" r:id="rId9"/>
    <p:sldId id="375" r:id="rId10"/>
    <p:sldId id="319" r:id="rId11"/>
    <p:sldId id="344" r:id="rId12"/>
    <p:sldId id="357" r:id="rId13"/>
    <p:sldId id="321" r:id="rId14"/>
    <p:sldId id="359" r:id="rId15"/>
    <p:sldId id="360" r:id="rId16"/>
    <p:sldId id="361" r:id="rId17"/>
    <p:sldId id="363" r:id="rId18"/>
    <p:sldId id="364" r:id="rId19"/>
    <p:sldId id="356" r:id="rId20"/>
    <p:sldId id="355" r:id="rId21"/>
    <p:sldId id="350" r:id="rId22"/>
    <p:sldId id="365" r:id="rId23"/>
    <p:sldId id="326" r:id="rId24"/>
    <p:sldId id="366" r:id="rId25"/>
    <p:sldId id="320" r:id="rId26"/>
    <p:sldId id="367" r:id="rId27"/>
    <p:sldId id="334" r:id="rId28"/>
    <p:sldId id="368" r:id="rId29"/>
    <p:sldId id="327" r:id="rId30"/>
    <p:sldId id="329" r:id="rId31"/>
    <p:sldId id="370" r:id="rId3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44AEB"/>
    <a:srgbClr val="FF0000"/>
    <a:srgbClr val="FF9966"/>
    <a:srgbClr val="FF0066"/>
    <a:srgbClr val="DEEBF7"/>
    <a:srgbClr val="EDEDED"/>
    <a:srgbClr val="FBE5D6"/>
    <a:srgbClr val="F8030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984"/>
      </p:cViewPr>
      <p:guideLst>
        <p:guide orient="horz" pos="370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 smtClean="0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53694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+mj-ea"/>
                <a:ea typeface="+mj-ea"/>
              </a:rPr>
              <a:t>6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/>
              <a:t>아날로그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아날로그 </a:t>
            </a:r>
            <a:r>
              <a:rPr lang="ko-KR" altLang="en-US" dirty="0"/>
              <a:t>출력</a:t>
            </a:r>
            <a:r>
              <a:rPr lang="en-US" altLang="ko-KR" dirty="0"/>
              <a:t>(PWM) 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조도센서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5284289" y="4463609"/>
            <a:ext cx="1421311" cy="1739967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analogRead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pin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지정된 아날로그 핀</a:t>
            </a:r>
            <a:r>
              <a:rPr lang="en-US" altLang="ko-KR" dirty="0" smtClean="0"/>
              <a:t>(A0~A5)</a:t>
            </a:r>
            <a:r>
              <a:rPr lang="ko-KR" altLang="en-US" dirty="0" smtClean="0"/>
              <a:t>으로부터 전압</a:t>
            </a:r>
            <a:r>
              <a:rPr lang="en-US" altLang="ko-KR" dirty="0" smtClean="0"/>
              <a:t>(0 ~ 5V)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0 ~ 1023</a:t>
            </a:r>
            <a:r>
              <a:rPr lang="ko-KR" altLang="en-US" dirty="0" smtClean="0"/>
              <a:t>의 단계로 읽어 냄</a:t>
            </a:r>
            <a:endParaRPr lang="en-US" altLang="ko-KR" dirty="0" smtClean="0"/>
          </a:p>
          <a:p>
            <a:r>
              <a:rPr lang="en-US" altLang="ko-KR" dirty="0" smtClean="0"/>
              <a:t>pin </a:t>
            </a:r>
            <a:r>
              <a:rPr lang="en-US" altLang="ko-KR" dirty="0"/>
              <a:t>: A0 ~ A5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  <a:r>
              <a:rPr lang="ko-KR" altLang="en-US" dirty="0"/>
              <a:t>아날로그 </a:t>
            </a:r>
            <a:r>
              <a:rPr lang="ko-KR" altLang="en-US" dirty="0" smtClean="0"/>
              <a:t>입력 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246" y="4029920"/>
            <a:ext cx="819704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(A0)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아날로그핀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로부터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0~1023                             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까지의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단계 값을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읽음             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가변저항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(Potentiometer)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/>
              <a:t>임의의 </a:t>
            </a:r>
            <a:r>
              <a:rPr lang="ko-KR" altLang="en-US" dirty="0" err="1" smtClean="0"/>
              <a:t>저항값으로</a:t>
            </a:r>
            <a:r>
              <a:rPr lang="ko-KR" altLang="en-US" dirty="0" smtClean="0"/>
              <a:t> 전류의 </a:t>
            </a:r>
            <a:r>
              <a:rPr lang="ko-KR" altLang="en-US" dirty="0"/>
              <a:t>조절이 가능한 </a:t>
            </a:r>
            <a:r>
              <a:rPr lang="ko-KR" altLang="en-US" dirty="0" smtClean="0"/>
              <a:t>저항기</a:t>
            </a:r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 err="1" smtClean="0"/>
              <a:t>최소저항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el-GR" altLang="ko-KR" dirty="0"/>
              <a:t> Ω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저항의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종류는  </a:t>
            </a:r>
            <a:r>
              <a:rPr lang="en-US" altLang="ko-KR" dirty="0" smtClean="0"/>
              <a:t>1K</a:t>
            </a:r>
            <a:r>
              <a:rPr lang="en-US" altLang="ko-KR" dirty="0"/>
              <a:t>, 10K, </a:t>
            </a:r>
            <a:r>
              <a:rPr lang="en-US" altLang="ko-KR" dirty="0" smtClean="0"/>
              <a:t>100K</a:t>
            </a:r>
            <a:r>
              <a:rPr lang="el-GR" altLang="ko-KR" dirty="0" smtClean="0"/>
              <a:t>Ω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와이퍼의 위치에 따라 저항 값이 변화</a:t>
            </a:r>
            <a:endParaRPr lang="en-US" altLang="ko-KR" dirty="0" smtClean="0"/>
          </a:p>
          <a:p>
            <a:pPr lvl="1" fontAlgn="base"/>
            <a:r>
              <a:rPr lang="ko-KR" altLang="en-US" dirty="0" err="1" smtClean="0"/>
              <a:t>가변저항</a:t>
            </a:r>
            <a:r>
              <a:rPr lang="ko-KR" altLang="en-US" dirty="0" smtClean="0"/>
              <a:t> 사용 예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음향 장치의 볼륨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조명 밝기 조절 장치 등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6" name="AutoShape 2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746467" y="48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03" y="1809751"/>
            <a:ext cx="1832511" cy="2070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108" y="2080828"/>
            <a:ext cx="3613519" cy="17644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36" y="1930992"/>
            <a:ext cx="1114844" cy="1647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1638" y="3415380"/>
            <a:ext cx="530915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GND</a:t>
            </a:r>
          </a:p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5V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7054" y="3415380"/>
            <a:ext cx="530915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GND</a:t>
            </a:r>
          </a:p>
          <a:p>
            <a:pPr algn="ctr">
              <a:lnSpc>
                <a:spcPts val="12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5V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729" y="3444538"/>
            <a:ext cx="492443" cy="400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신호</a:t>
            </a:r>
            <a:endParaRPr lang="en-US" altLang="ko-KR" sz="12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ts val="1200"/>
              </a:lnSpc>
            </a:pPr>
            <a:r>
              <a:rPr lang="ko-KR" altLang="en-US" sz="1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출력</a:t>
            </a:r>
            <a:endParaRPr lang="ko-KR" altLang="en-US" sz="1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1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아날로그 핀에서 읽어 낸 값</a:t>
            </a:r>
            <a:r>
              <a:rPr lang="en-US" altLang="ko-KR" dirty="0" smtClean="0"/>
              <a:t>(0~1023)</a:t>
            </a:r>
            <a:r>
              <a:rPr lang="ko-KR" altLang="en-US" dirty="0" smtClean="0"/>
              <a:t>을 전압</a:t>
            </a:r>
            <a:r>
              <a:rPr lang="en-US" altLang="ko-KR" dirty="0" smtClean="0"/>
              <a:t>(0~5V)</a:t>
            </a:r>
            <a:r>
              <a:rPr lang="ko-KR" altLang="en-US" dirty="0" smtClean="0"/>
              <a:t>으로 변경하기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아날로그 입력 값을 전압으로 변환하여 시리얼모니터에 출력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전압 측정하기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640" y="637272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6" y="1324769"/>
            <a:ext cx="3733015" cy="47357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98" y="1549474"/>
            <a:ext cx="3846442" cy="4511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2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749016"/>
            <a:ext cx="7886700" cy="602693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8" y="2304299"/>
            <a:ext cx="3347926" cy="3108009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15" y="2582336"/>
            <a:ext cx="5052870" cy="3689973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77506" y="1552610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아날로그 핀에서 읽어 값 읽어내기</a:t>
            </a:r>
            <a:r>
              <a:rPr lang="en-US" altLang="ko-KR" dirty="0" smtClean="0"/>
              <a:t>(0~1023)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3599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7" y="1414373"/>
            <a:ext cx="5851799" cy="42586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57" y="3255721"/>
            <a:ext cx="3779187" cy="29196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05756" y="621028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전압으로 변환하여 출력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80131" y="2248673"/>
                <a:ext cx="2916696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전압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아날로그 핀값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131" y="2248673"/>
                <a:ext cx="2916696" cy="397353"/>
              </a:xfrm>
              <a:prstGeom prst="rect">
                <a:avLst/>
              </a:prstGeom>
              <a:blipFill>
                <a:blip r:embed="rId4"/>
                <a:stretch>
                  <a:fillRect l="-3549" t="-7692" r="-4175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795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err="1" smtClean="0">
                <a:latin typeface="+mj-ea"/>
                <a:ea typeface="+mj-ea"/>
              </a:rPr>
              <a:t>아두이노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MCU</a:t>
            </a: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0V</a:t>
            </a:r>
            <a:r>
              <a:rPr lang="ko-KR" altLang="en-US" dirty="0" smtClean="0">
                <a:latin typeface="+mj-ea"/>
                <a:ea typeface="+mj-ea"/>
              </a:rPr>
              <a:t>와 </a:t>
            </a:r>
            <a:r>
              <a:rPr lang="en-US" altLang="ko-KR" dirty="0" smtClean="0">
                <a:latin typeface="+mj-ea"/>
                <a:ea typeface="+mj-ea"/>
              </a:rPr>
              <a:t>5V</a:t>
            </a:r>
            <a:r>
              <a:rPr lang="ko-KR" altLang="en-US" dirty="0" smtClean="0">
                <a:latin typeface="+mj-ea"/>
                <a:ea typeface="+mj-ea"/>
              </a:rPr>
              <a:t>만 인식 가능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ko-KR" altLang="en-US" dirty="0" smtClean="0">
                <a:latin typeface="+mj-ea"/>
                <a:ea typeface="+mj-ea"/>
              </a:rPr>
              <a:t>아날로그 값을 만들어 낼 수 없음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>
                <a:latin typeface="+mj-ea"/>
                <a:ea typeface="+mj-ea"/>
              </a:rPr>
              <a:t>PWM(Pulse Width Modulation</a:t>
            </a:r>
            <a:r>
              <a:rPr lang="en-US" altLang="ko-KR" dirty="0" smtClean="0">
                <a:latin typeface="+mj-ea"/>
                <a:ea typeface="+mj-ea"/>
              </a:rPr>
              <a:t>) : </a:t>
            </a:r>
            <a:r>
              <a:rPr lang="ko-KR" altLang="en-US" dirty="0" smtClean="0">
                <a:latin typeface="+mj-ea"/>
                <a:ea typeface="+mj-ea"/>
              </a:rPr>
              <a:t>디지털값으로 아날로그값과 유사하게 변조</a:t>
            </a:r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PWM</a:t>
            </a:r>
            <a:r>
              <a:rPr lang="ko-KR" altLang="en-US" dirty="0" smtClean="0">
                <a:latin typeface="+mj-ea"/>
                <a:ea typeface="+mj-ea"/>
              </a:rPr>
              <a:t>이 가능한 디지털 핀</a:t>
            </a:r>
            <a:r>
              <a:rPr lang="en-US" altLang="ko-KR" dirty="0" smtClean="0">
                <a:latin typeface="+mj-ea"/>
                <a:ea typeface="+mj-ea"/>
              </a:rPr>
              <a:t>(“~”</a:t>
            </a:r>
            <a:r>
              <a:rPr lang="ko-KR" altLang="en-US" dirty="0" smtClean="0">
                <a:latin typeface="+mj-ea"/>
                <a:ea typeface="+mj-ea"/>
              </a:rPr>
              <a:t>기호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2" fontAlgn="base"/>
            <a:r>
              <a:rPr lang="en-US" altLang="ko-KR" sz="2400" dirty="0" smtClean="0">
                <a:latin typeface="+mj-ea"/>
                <a:ea typeface="+mj-ea"/>
              </a:rPr>
              <a:t>3</a:t>
            </a:r>
            <a:r>
              <a:rPr lang="en-US" altLang="ko-KR" sz="2400" dirty="0">
                <a:latin typeface="+mj-ea"/>
                <a:ea typeface="+mj-ea"/>
              </a:rPr>
              <a:t>, 5, 6, 9 ,10, </a:t>
            </a:r>
            <a:r>
              <a:rPr lang="en-US" altLang="ko-KR" sz="2400" dirty="0" smtClean="0">
                <a:latin typeface="+mj-ea"/>
                <a:ea typeface="+mj-ea"/>
              </a:rPr>
              <a:t>11</a:t>
            </a:r>
          </a:p>
          <a:p>
            <a:pPr lvl="1" fontAlgn="base"/>
            <a:r>
              <a:rPr lang="ko-KR" altLang="en-US" dirty="0" smtClean="0">
                <a:latin typeface="+mj-ea"/>
                <a:ea typeface="+mj-ea"/>
              </a:rPr>
              <a:t>이 핀들이 값을 </a:t>
            </a:r>
            <a:r>
              <a:rPr lang="ko-KR" altLang="ko-KR" dirty="0" smtClean="0">
                <a:latin typeface="+mj-ea"/>
                <a:ea typeface="+mj-ea"/>
              </a:rPr>
              <a:t>256 </a:t>
            </a:r>
            <a:r>
              <a:rPr lang="ko-KR" altLang="ko-KR" dirty="0">
                <a:latin typeface="+mj-ea"/>
                <a:ea typeface="+mj-ea"/>
              </a:rPr>
              <a:t>단계로 </a:t>
            </a:r>
            <a:r>
              <a:rPr lang="ko-KR" altLang="ko-KR" dirty="0" smtClean="0">
                <a:latin typeface="+mj-ea"/>
                <a:ea typeface="+mj-ea"/>
              </a:rPr>
              <a:t>구분</a:t>
            </a:r>
            <a:r>
              <a:rPr lang="ko-KR" altLang="en-US" dirty="0" smtClean="0">
                <a:latin typeface="+mj-ea"/>
                <a:ea typeface="+mj-ea"/>
              </a:rPr>
              <a:t>하여</a:t>
            </a:r>
            <a:r>
              <a:rPr lang="ko-KR" altLang="ko-KR" dirty="0" smtClean="0">
                <a:latin typeface="+mj-ea"/>
                <a:ea typeface="+mj-ea"/>
              </a:rPr>
              <a:t> 출력(0~255)</a:t>
            </a:r>
            <a:endParaRPr lang="en-US" altLang="ko-KR" dirty="0" smtClean="0">
              <a:latin typeface="+mj-ea"/>
              <a:ea typeface="+mj-ea"/>
            </a:endParaRPr>
          </a:p>
          <a:p>
            <a:pPr fontAlgn="base"/>
            <a:r>
              <a:rPr lang="ko-KR" altLang="en-US" dirty="0" err="1" smtClean="0">
                <a:latin typeface="+mj-ea"/>
                <a:ea typeface="+mj-ea"/>
              </a:rPr>
              <a:t>아두이노는</a:t>
            </a:r>
            <a:r>
              <a:rPr lang="ko-KR" altLang="en-US" dirty="0" smtClean="0">
                <a:latin typeface="+mj-ea"/>
                <a:ea typeface="+mj-ea"/>
              </a:rPr>
              <a:t> 아날로그 값을 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ADC</a:t>
            </a:r>
            <a:r>
              <a:rPr lang="ko-KR" altLang="en-US" dirty="0" smtClean="0">
                <a:latin typeface="+mj-ea"/>
                <a:ea typeface="+mj-ea"/>
              </a:rPr>
              <a:t>을 통해 디지털신호로 변환하고 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PWM</a:t>
            </a:r>
            <a:r>
              <a:rPr lang="ko-KR" altLang="en-US" dirty="0" smtClean="0">
                <a:latin typeface="+mj-ea"/>
                <a:ea typeface="+mj-ea"/>
              </a:rPr>
              <a:t>으로 아날로그 출력과 유사하게 출력한다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ko-KR" altLang="ko-KR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</p:spTree>
    <p:extLst>
      <p:ext uri="{BB962C8B-B14F-4D97-AF65-F5344CB8AC3E}">
        <p14:creationId xmlns:p14="http://schemas.microsoft.com/office/powerpoint/2010/main" val="39497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2232"/>
            <a:ext cx="7886700" cy="5225601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>
                <a:latin typeface="+mj-ea"/>
              </a:rPr>
              <a:t>PWM(Pulse Width Modulation)</a:t>
            </a:r>
          </a:p>
          <a:p>
            <a:pPr lvl="1" fontAlgn="base"/>
            <a:r>
              <a:rPr lang="ko-KR" altLang="en-US" dirty="0" smtClean="0">
                <a:latin typeface="+mj-ea"/>
              </a:rPr>
              <a:t>펄스 </a:t>
            </a:r>
            <a:r>
              <a:rPr lang="ko-KR" altLang="en-US" dirty="0">
                <a:latin typeface="+mj-ea"/>
              </a:rPr>
              <a:t>폭을 컨트롤 하는 주기 </a:t>
            </a:r>
            <a:r>
              <a:rPr lang="ko-KR" altLang="en-US" dirty="0" smtClean="0">
                <a:latin typeface="+mj-ea"/>
              </a:rPr>
              <a:t>제어방법</a:t>
            </a:r>
            <a:endParaRPr lang="en-US" altLang="ko-KR" dirty="0" smtClean="0">
              <a:latin typeface="+mj-ea"/>
            </a:endParaRPr>
          </a:p>
          <a:p>
            <a:pPr lvl="1" fontAlgn="base"/>
            <a:r>
              <a:rPr lang="ko-KR" altLang="en-US" dirty="0" err="1">
                <a:latin typeface="+mj-ea"/>
              </a:rPr>
              <a:t>사각파의</a:t>
            </a:r>
            <a:r>
              <a:rPr lang="ko-KR" altLang="en-US" dirty="0">
                <a:latin typeface="+mj-ea"/>
              </a:rPr>
              <a:t> 출력으로 아날로그 </a:t>
            </a:r>
            <a:r>
              <a:rPr lang="ko-KR" altLang="en-US" dirty="0" smtClean="0">
                <a:latin typeface="+mj-ea"/>
              </a:rPr>
              <a:t>값과 유사하게 </a:t>
            </a:r>
            <a:r>
              <a:rPr lang="en-US" altLang="ko-KR" dirty="0" smtClean="0">
                <a:latin typeface="+mj-ea"/>
              </a:rPr>
              <a:t>0V</a:t>
            </a:r>
            <a:r>
              <a:rPr lang="ko-KR" altLang="en-US" dirty="0" smtClean="0">
                <a:latin typeface="+mj-ea"/>
              </a:rPr>
              <a:t>와 </a:t>
            </a:r>
            <a:r>
              <a:rPr lang="en-US" altLang="ko-KR" dirty="0" smtClean="0">
                <a:latin typeface="+mj-ea"/>
              </a:rPr>
              <a:t>5V</a:t>
            </a:r>
            <a:r>
              <a:rPr lang="ko-KR" altLang="en-US" dirty="0" smtClean="0">
                <a:latin typeface="+mj-ea"/>
              </a:rPr>
              <a:t>사이의 값을 출력</a:t>
            </a:r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marL="457200" lvl="1" indent="0" fontAlgn="base">
              <a:buNone/>
            </a:pPr>
            <a:endParaRPr lang="en-US" altLang="ko-KR" dirty="0">
              <a:latin typeface="+mj-ea"/>
            </a:endParaRPr>
          </a:p>
          <a:p>
            <a:pPr lvl="2" fontAlgn="base"/>
            <a:r>
              <a:rPr lang="en-US" altLang="ko-KR" sz="1600" dirty="0">
                <a:latin typeface="+mj-ea"/>
              </a:rPr>
              <a:t>d</a:t>
            </a:r>
            <a:r>
              <a:rPr lang="en-US" altLang="ko-KR" sz="1600" dirty="0" smtClean="0">
                <a:latin typeface="+mj-ea"/>
              </a:rPr>
              <a:t>uty cycle: </a:t>
            </a:r>
            <a:r>
              <a:rPr lang="ko-KR" altLang="en-US" sz="1600" dirty="0">
                <a:latin typeface="+mj-ea"/>
              </a:rPr>
              <a:t>한</a:t>
            </a:r>
            <a:r>
              <a:rPr lang="en-US" altLang="ko-KR" sz="1600" dirty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주기 내에서 </a:t>
            </a:r>
            <a:r>
              <a:rPr lang="en-US" altLang="ko-KR" sz="1600" dirty="0">
                <a:latin typeface="+mj-ea"/>
              </a:rPr>
              <a:t>HIGH </a:t>
            </a:r>
            <a:r>
              <a:rPr lang="ko-KR" altLang="en-US" sz="1600" dirty="0">
                <a:latin typeface="+mj-ea"/>
              </a:rPr>
              <a:t>가 차지하는 비율</a:t>
            </a:r>
            <a:endParaRPr lang="en-US" altLang="ko-KR" sz="1600" dirty="0">
              <a:latin typeface="+mj-ea"/>
            </a:endParaRPr>
          </a:p>
          <a:p>
            <a:pPr lvl="2" fontAlgn="base"/>
            <a:endParaRPr lang="en-US" altLang="ko-KR" b="1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77241" y="3174125"/>
            <a:ext cx="4105275" cy="1922983"/>
            <a:chOff x="2177241" y="3046534"/>
            <a:chExt cx="4105275" cy="19229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241" y="3359792"/>
              <a:ext cx="4105275" cy="16097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2640152" y="3241821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2626854" y="3359792"/>
              <a:ext cx="1088623" cy="0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718761" y="3259078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92837" y="4161686"/>
              <a:ext cx="950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144AEB"/>
                  </a:solidFill>
                </a:rPr>
                <a:t>Duty cycle</a:t>
              </a:r>
            </a:p>
            <a:p>
              <a:pPr algn="ctr"/>
              <a:r>
                <a:rPr lang="en-US" altLang="ko-KR" sz="1400" b="1" dirty="0" smtClean="0">
                  <a:solidFill>
                    <a:srgbClr val="144AEB"/>
                  </a:solidFill>
                </a:rPr>
                <a:t>(%)</a:t>
              </a:r>
              <a:endParaRPr lang="ko-KR" altLang="en-US" sz="1400" b="1" dirty="0">
                <a:solidFill>
                  <a:srgbClr val="144AE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7999" y="304653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144AEB"/>
                  </a:solidFill>
                </a:rPr>
                <a:t>주기</a:t>
              </a:r>
              <a:endParaRPr lang="ko-KR" altLang="en-US" sz="1600" b="1" dirty="0">
                <a:solidFill>
                  <a:srgbClr val="144AEB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626854" y="4064282"/>
              <a:ext cx="550603" cy="166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2237" y="340599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전압</a:t>
            </a:r>
            <a:r>
              <a:rPr lang="en-US" altLang="ko-KR" sz="1200" dirty="0" smtClean="0"/>
              <a:t>(V)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288838" y="4150777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시간</a:t>
            </a:r>
            <a:r>
              <a:rPr lang="en-US" altLang="ko-KR" sz="1200" dirty="0" smtClean="0"/>
              <a:t>(t)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62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PWM(Pulse Width Modulation</a:t>
            </a:r>
            <a:r>
              <a:rPr lang="en-US" altLang="ko-KR" b="1" dirty="0" smtClean="0"/>
              <a:t>) : </a:t>
            </a:r>
            <a:r>
              <a:rPr lang="ko-KR" altLang="en-US" b="1" dirty="0" smtClean="0"/>
              <a:t>펄스 폭 변조</a:t>
            </a:r>
            <a:endParaRPr lang="en-US" altLang="ko-KR" b="1" dirty="0" smtClean="0"/>
          </a:p>
          <a:p>
            <a:pPr lvl="1" fontAlgn="base"/>
            <a:r>
              <a:rPr lang="ko-KR" altLang="en-US" dirty="0" smtClean="0"/>
              <a:t>디지털 신호를</a:t>
            </a:r>
            <a:r>
              <a:rPr lang="ko-KR" altLang="en-US" dirty="0"/>
              <a:t> 아날로그 회로처럼 </a:t>
            </a:r>
            <a:r>
              <a:rPr lang="ko-KR" altLang="en-US" dirty="0" smtClean="0"/>
              <a:t>제어하여 다양한 값으로 출력하는 방법</a:t>
            </a:r>
            <a:endParaRPr lang="en-US" altLang="ko-KR" dirty="0" smtClean="0"/>
          </a:p>
          <a:p>
            <a:pPr marL="457200" lvl="1" indent="0" fontAlgn="base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pPr lvl="1" fontAlgn="base"/>
            <a:endParaRPr lang="en-US" altLang="ko-KR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15" y="2526112"/>
            <a:ext cx="4611035" cy="4191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5144" y="5325637"/>
            <a:ext cx="211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펄스의 평균값으로 다양한 값 표현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0"/>
            <a:ext cx="7886700" cy="1233377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136884"/>
            <a:ext cx="8417490" cy="55312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아날로그</a:t>
            </a:r>
            <a:r>
              <a:rPr lang="en-US" altLang="ko-KR" dirty="0" smtClean="0"/>
              <a:t>(Analog)</a:t>
            </a:r>
            <a:r>
              <a:rPr lang="ko-KR" altLang="en-US" dirty="0" smtClean="0"/>
              <a:t> </a:t>
            </a:r>
            <a:r>
              <a:rPr lang="en-US" altLang="ko-KR" dirty="0"/>
              <a:t>vs </a:t>
            </a:r>
            <a:r>
              <a:rPr lang="ko-KR" altLang="en-US" dirty="0" smtClean="0"/>
              <a:t>디지</a:t>
            </a:r>
            <a:r>
              <a:rPr lang="ko-KR" altLang="en-US" dirty="0"/>
              <a:t>털</a:t>
            </a:r>
            <a:r>
              <a:rPr lang="en-US" altLang="ko-KR" dirty="0" smtClean="0"/>
              <a:t>(digital)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입력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/>
              <a:t>가변저항</a:t>
            </a:r>
            <a:r>
              <a:rPr lang="en-US" altLang="ko-KR" dirty="0"/>
              <a:t>(Potentiometer)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아날로그 </a:t>
            </a:r>
            <a:r>
              <a:rPr lang="ko-KR" altLang="en-US" dirty="0" smtClean="0"/>
              <a:t>입력 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전압 </a:t>
            </a:r>
            <a:r>
              <a:rPr lang="ko-KR" altLang="en-US" dirty="0" smtClean="0"/>
              <a:t>측정하기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출력(</a:t>
            </a:r>
            <a:r>
              <a:rPr lang="en-US" altLang="ko-KR" dirty="0" smtClean="0"/>
              <a:t>PWM)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조도센서</a:t>
            </a:r>
            <a:r>
              <a:rPr lang="en-US" altLang="ko-KR" dirty="0" smtClean="0"/>
              <a:t>(CDS)</a:t>
            </a:r>
            <a:r>
              <a:rPr lang="ko-KR" altLang="en-US" dirty="0" smtClean="0"/>
              <a:t>의 이해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아날로그 입출력 실습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err="1" smtClean="0"/>
              <a:t>가변저항을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 제어하기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</a:t>
            </a:r>
            <a:r>
              <a:rPr lang="ko-KR" altLang="en-US" dirty="0" err="1" smtClean="0"/>
              <a:t>조도센서를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제어하기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40" y="1289304"/>
            <a:ext cx="6883273" cy="556869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3392736" y="2783749"/>
            <a:ext cx="1851618" cy="869576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14831" y="241008"/>
            <a:ext cx="48045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base"/>
            <a:r>
              <a:rPr lang="en-US" altLang="ko-KR" sz="2000" dirty="0">
                <a:latin typeface="+mn-ea"/>
              </a:rPr>
              <a:t>PWM</a:t>
            </a:r>
            <a:r>
              <a:rPr lang="ko-KR" altLang="en-US" sz="2000" dirty="0">
                <a:latin typeface="+mn-ea"/>
              </a:rPr>
              <a:t>기능을 가진 </a:t>
            </a:r>
            <a:r>
              <a:rPr lang="ko-KR" altLang="en-US" sz="2000" dirty="0" smtClean="0">
                <a:latin typeface="+mn-ea"/>
              </a:rPr>
              <a:t>핀 </a:t>
            </a:r>
            <a:r>
              <a:rPr lang="en-US" altLang="ko-KR" sz="2000" dirty="0" smtClean="0">
                <a:latin typeface="+mn-ea"/>
              </a:rPr>
              <a:t>: </a:t>
            </a: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디지털핀에서 </a:t>
            </a:r>
            <a:r>
              <a:rPr lang="en-US" altLang="ko-KR" sz="2000" dirty="0" smtClean="0">
                <a:latin typeface="+mn-ea"/>
              </a:rPr>
              <a:t>“~“ </a:t>
            </a:r>
            <a:r>
              <a:rPr lang="ko-KR" altLang="en-US" sz="2000" dirty="0" smtClean="0">
                <a:latin typeface="+mn-ea"/>
              </a:rPr>
              <a:t>기호가 있는 핀</a:t>
            </a:r>
            <a:endParaRPr lang="en-US" altLang="ko-KR" sz="2000" dirty="0" smtClean="0">
              <a:latin typeface="+mn-ea"/>
            </a:endParaRP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3, 5, 6, 9 ,10, 11(6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개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3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analogWrite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pin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value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PWM </a:t>
            </a:r>
            <a:r>
              <a:rPr lang="ko-KR" altLang="en-US" dirty="0"/>
              <a:t>파형을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pin : PWM </a:t>
            </a:r>
            <a:r>
              <a:rPr lang="ko-KR" altLang="en-US" dirty="0" smtClean="0"/>
              <a:t>파형이 출력될 핀 번호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 : </a:t>
            </a:r>
            <a:r>
              <a:rPr lang="ko-KR" altLang="en-US" dirty="0" smtClean="0"/>
              <a:t>출력할 파형의 세기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duty cycle</a:t>
            </a:r>
            <a:r>
              <a:rPr lang="ko-KR" altLang="en-US" dirty="0" smtClean="0"/>
              <a:t>을 나타내는  </a:t>
            </a:r>
            <a:r>
              <a:rPr lang="en-US" altLang="ko-KR" dirty="0" smtClean="0"/>
              <a:t>0~255</a:t>
            </a:r>
            <a:r>
              <a:rPr lang="ko-KR" altLang="en-US" dirty="0" smtClean="0"/>
              <a:t>사이 </a:t>
            </a:r>
            <a:endParaRPr lang="en-US" altLang="ko-KR" dirty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0%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255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100%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r>
              <a:rPr lang="ko-KR" altLang="en-US" dirty="0" smtClean="0"/>
              <a:t>출력 핀으로 설정할 필요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4054" y="4507588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100;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value);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60468"/>
            <a:ext cx="8265184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map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sz="2800" dirty="0" smtClean="0">
                <a:latin typeface="+mj-ea"/>
              </a:rPr>
              <a:t>value, </a:t>
            </a:r>
            <a:r>
              <a:rPr lang="en-US" altLang="ko-KR" sz="2800" dirty="0" err="1" smtClean="0">
                <a:latin typeface="+mj-ea"/>
              </a:rPr>
              <a:t>fromLow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fromHigh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toLow</a:t>
            </a:r>
            <a:r>
              <a:rPr lang="en-US" altLang="ko-KR" sz="2800" dirty="0" smtClean="0">
                <a:latin typeface="+mj-ea"/>
              </a:rPr>
              <a:t>, </a:t>
            </a:r>
            <a:r>
              <a:rPr lang="en-US" altLang="ko-KR" sz="2800" dirty="0" err="1" smtClean="0">
                <a:latin typeface="+mj-ea"/>
              </a:rPr>
              <a:t>toHigh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8176" y="1590719"/>
            <a:ext cx="7886700" cy="3248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한 범위에서 다른 범위로 </a:t>
            </a:r>
            <a:r>
              <a:rPr lang="ko-KR" altLang="en-US" dirty="0" smtClean="0"/>
              <a:t>값</a:t>
            </a:r>
            <a:r>
              <a:rPr lang="ko-KR" altLang="en-US" dirty="0"/>
              <a:t>을</a:t>
            </a:r>
            <a:r>
              <a:rPr lang="ko-KR" altLang="en-US" dirty="0" smtClean="0"/>
              <a:t> 매핑</a:t>
            </a:r>
            <a:endParaRPr lang="en-US" altLang="ko-KR" dirty="0" smtClean="0"/>
          </a:p>
          <a:p>
            <a:r>
              <a:rPr lang="ko-KR" altLang="en-US" dirty="0" err="1" smtClean="0"/>
              <a:t>정수값만을</a:t>
            </a:r>
            <a:r>
              <a:rPr lang="ko-KR" altLang="en-US" dirty="0" smtClean="0"/>
              <a:t> 사용함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변환시킬 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fromLow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값의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현재 범위의 </a:t>
            </a:r>
            <a:r>
              <a:rPr lang="ko-KR" altLang="en-US" dirty="0" err="1" smtClean="0"/>
              <a:t>하한값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fromHigh</a:t>
            </a:r>
            <a:r>
              <a:rPr lang="en-US" altLang="ko-KR" dirty="0" smtClean="0"/>
              <a:t> 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 smtClean="0"/>
              <a:t>상한값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toLow</a:t>
            </a:r>
            <a:r>
              <a:rPr lang="en-US" altLang="ko-KR" dirty="0" smtClean="0"/>
              <a:t> </a:t>
            </a:r>
            <a:r>
              <a:rPr lang="en-US" altLang="ko-KR" dirty="0"/>
              <a:t>: 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하한값</a:t>
            </a:r>
            <a:endParaRPr lang="en-US" altLang="ko-KR" dirty="0"/>
          </a:p>
          <a:p>
            <a:pPr lvl="1"/>
            <a:r>
              <a:rPr lang="en-US" altLang="ko-KR" dirty="0" err="1" smtClean="0"/>
              <a:t>toHigh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상한값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176" y="4976387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(0);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0, 1023, 0, 255);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 smtClean="0"/>
              <a:t>가변저항을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변화시키기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/>
              <a:t>가변저항</a:t>
            </a:r>
            <a:r>
              <a:rPr lang="en-US" altLang="ko-KR" dirty="0"/>
              <a:t>, </a:t>
            </a:r>
            <a:r>
              <a:rPr lang="en-US" altLang="ko-KR" dirty="0" smtClean="0"/>
              <a:t>LED, 220</a:t>
            </a:r>
            <a:r>
              <a:rPr lang="el-GR" altLang="ko-KR" dirty="0" smtClean="0"/>
              <a:t>Ω</a:t>
            </a:r>
            <a:r>
              <a:rPr lang="ko-KR" altLang="en-US" dirty="0" smtClean="0"/>
              <a:t> 저항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가변저항에</a:t>
            </a:r>
            <a:r>
              <a:rPr lang="ko-KR" altLang="en-US" dirty="0" smtClean="0"/>
              <a:t> 따른 값</a:t>
            </a:r>
            <a:r>
              <a:rPr lang="en-US" altLang="ko-KR" dirty="0" smtClean="0"/>
              <a:t>(0~1023)</a:t>
            </a:r>
            <a:r>
              <a:rPr lang="ko-KR" altLang="en-US" dirty="0" smtClean="0"/>
              <a:t>을 읽어 </a:t>
            </a:r>
            <a:r>
              <a:rPr lang="ko-KR" altLang="en-US" dirty="0" err="1" smtClean="0"/>
              <a:t>디지털값</a:t>
            </a:r>
            <a:r>
              <a:rPr lang="en-US" altLang="ko-KR" dirty="0"/>
              <a:t>(</a:t>
            </a:r>
            <a:r>
              <a:rPr lang="en-US" altLang="ko-KR" dirty="0" smtClean="0"/>
              <a:t>0~255)</a:t>
            </a:r>
            <a:r>
              <a:rPr lang="ko-KR" altLang="en-US" dirty="0" smtClean="0"/>
              <a:t>값으로 변환하여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변화를 제어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428" y="592336"/>
            <a:ext cx="9069571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가변저항을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사용하여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밝기 제어하기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19" y="1775637"/>
            <a:ext cx="4450731" cy="3970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02745"/>
            <a:ext cx="3731032" cy="4768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54222" y="783025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14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2" y="1556381"/>
            <a:ext cx="7605364" cy="4035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02_analogWr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75422" y="406805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23849" y="22300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68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주위가 어두워지면 가로등 불빛이 켜지 듯 </a:t>
            </a:r>
            <a:r>
              <a:rPr lang="ko-KR" altLang="en-US" dirty="0" err="1" smtClean="0"/>
              <a:t>조도센서를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밝기를 제어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 smtClean="0"/>
              <a:t>조도센서</a:t>
            </a:r>
            <a:r>
              <a:rPr lang="en-US" altLang="ko-KR" dirty="0" smtClean="0"/>
              <a:t>, </a:t>
            </a:r>
            <a:r>
              <a:rPr lang="en-US" altLang="ko-KR" dirty="0"/>
              <a:t>LED, </a:t>
            </a:r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, 220</a:t>
            </a:r>
            <a:r>
              <a:rPr lang="el-GR" altLang="ko-KR" dirty="0" smtClean="0"/>
              <a:t>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 등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조도센서</a:t>
            </a:r>
            <a:r>
              <a:rPr lang="ko-KR" altLang="en-US" dirty="0" smtClean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(0~1023)</a:t>
            </a:r>
            <a:r>
              <a:rPr lang="ko-KR" altLang="en-US" dirty="0"/>
              <a:t>을 읽어 </a:t>
            </a:r>
            <a:r>
              <a:rPr lang="ko-KR" altLang="en-US" dirty="0" err="1"/>
              <a:t>디지털값</a:t>
            </a:r>
            <a:r>
              <a:rPr lang="en-US" altLang="ko-KR" dirty="0"/>
              <a:t>(0~255)</a:t>
            </a:r>
            <a:r>
              <a:rPr lang="ko-KR" altLang="en-US" dirty="0"/>
              <a:t>값으로 변환하여 </a:t>
            </a:r>
            <a:r>
              <a:rPr lang="en-US" altLang="ko-KR" dirty="0"/>
              <a:t>LED</a:t>
            </a:r>
            <a:r>
              <a:rPr lang="ko-KR" altLang="en-US" dirty="0"/>
              <a:t>에 출력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9647" y="651108"/>
            <a:ext cx="9170893" cy="673099"/>
          </a:xfrm>
        </p:spPr>
        <p:txBody>
          <a:bodyPr>
            <a:no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조도센서를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사용하여 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밝기 제어하기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조도센서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(CDS :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황화카드뮴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234439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smtClean="0"/>
              <a:t>받아들이는 빛의 양에 따라 내부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변하는 가변저항으로 포토레지스터라고도 불림</a:t>
            </a:r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 smtClean="0"/>
              <a:t>극성 없음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밝을 수록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낮아지고</a:t>
            </a:r>
            <a:r>
              <a:rPr lang="en-US" altLang="ko-KR" dirty="0" smtClean="0"/>
              <a:t>(1K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어두울 수록 </a:t>
            </a:r>
            <a:r>
              <a:rPr lang="ko-KR" altLang="en-US" dirty="0" err="1" smtClean="0"/>
              <a:t>저항값</a:t>
            </a:r>
            <a:r>
              <a:rPr lang="en-US" altLang="ko-KR" dirty="0"/>
              <a:t>(50K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높아짐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빛의 양과 </a:t>
            </a:r>
            <a:r>
              <a:rPr lang="ko-KR" altLang="en-US" dirty="0" err="1" smtClean="0"/>
              <a:t>저항값은</a:t>
            </a:r>
            <a:r>
              <a:rPr lang="ko-KR" altLang="en-US" dirty="0" smtClean="0"/>
              <a:t> 반비례</a:t>
            </a:r>
            <a:r>
              <a:rPr lang="en-US" altLang="ko-KR" dirty="0" smtClean="0"/>
              <a:t>)</a:t>
            </a:r>
          </a:p>
          <a:p>
            <a:pPr lvl="1" fontAlgn="base"/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ko-KR" altLang="en-US" dirty="0" smtClean="0"/>
              <a:t> 저항의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빛이 너무 밝아 </a:t>
            </a:r>
            <a:r>
              <a:rPr lang="ko-KR" altLang="en-US" dirty="0" err="1" smtClean="0"/>
              <a:t>조도센서의</a:t>
            </a:r>
            <a:r>
              <a:rPr lang="ko-KR" altLang="en-US" dirty="0" smtClean="0"/>
              <a:t> 저항이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되어도 과도한 전류가 흐르지 않도록 함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가로등 켜고</a:t>
            </a:r>
            <a:r>
              <a:rPr lang="en-US" altLang="ko-KR" dirty="0" smtClean="0"/>
              <a:t>/</a:t>
            </a:r>
            <a:r>
              <a:rPr lang="ko-KR" altLang="en-US" dirty="0" smtClean="0"/>
              <a:t>끄기</a:t>
            </a:r>
            <a:endParaRPr lang="en-US" altLang="ko-KR" dirty="0" smtClean="0"/>
          </a:p>
          <a:p>
            <a:pPr lvl="2" fontAlgn="base"/>
            <a:r>
              <a:rPr lang="ko-KR" altLang="en-US" sz="2000" dirty="0" smtClean="0">
                <a:latin typeface="+mn-ea"/>
              </a:rPr>
              <a:t>빛에 따라 모터 돌리기 등</a:t>
            </a: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6" name="AutoShape 2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746467" y="48307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714" y="2279037"/>
            <a:ext cx="1747770" cy="1099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70906">
            <a:off x="2865733" y="2200154"/>
            <a:ext cx="1761468" cy="13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67680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019" y="1597760"/>
            <a:ext cx="4457981" cy="47585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3" y="1178298"/>
            <a:ext cx="4447447" cy="56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9" y="2003134"/>
            <a:ext cx="4301700" cy="1834751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아날로그 신호</a:t>
            </a:r>
            <a:r>
              <a:rPr lang="en-US" altLang="ko-KR" b="1" dirty="0" smtClean="0"/>
              <a:t>(Analog Signal)</a:t>
            </a:r>
          </a:p>
          <a:p>
            <a:pPr fontAlgn="base"/>
            <a:endParaRPr lang="en-US" altLang="ko-KR" b="1" dirty="0"/>
          </a:p>
          <a:p>
            <a:pPr fontAlgn="base"/>
            <a:endParaRPr lang="en-US" altLang="ko-KR" b="1" dirty="0" smtClean="0"/>
          </a:p>
          <a:p>
            <a:pPr fontAlgn="base"/>
            <a:endParaRPr lang="en-US" altLang="ko-KR" b="1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시간에 따라 연속적으로 변화하는 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전압</a:t>
            </a:r>
            <a:r>
              <a:rPr lang="en-US" altLang="ko-KR" dirty="0" smtClean="0"/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2" y="1915531"/>
            <a:ext cx="1469463" cy="2009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796" y="1937815"/>
            <a:ext cx="1965385" cy="19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4" y="1594429"/>
            <a:ext cx="6768168" cy="46237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410909"/>
            <a:ext cx="5750567" cy="46921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04" y="2920005"/>
            <a:ext cx="5527292" cy="38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19" y="1931020"/>
            <a:ext cx="4135726" cy="1497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37" y="2455543"/>
            <a:ext cx="2321044" cy="11545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572" y="1835439"/>
            <a:ext cx="1199042" cy="2295309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420830" y="1366605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n-ea"/>
              </a:rPr>
              <a:t>디지털 신호</a:t>
            </a:r>
            <a:r>
              <a:rPr lang="en-US" altLang="ko-KR" b="1" dirty="0" smtClean="0">
                <a:latin typeface="+mn-ea"/>
              </a:rPr>
              <a:t>(Digital Signal)</a:t>
            </a:r>
          </a:p>
          <a:p>
            <a:pPr fontAlgn="base"/>
            <a:endParaRPr lang="en-US" altLang="ko-KR" b="1" dirty="0">
              <a:latin typeface="+mj-ea"/>
              <a:ea typeface="+mj-ea"/>
            </a:endParaRPr>
          </a:p>
          <a:p>
            <a:pPr fontAlgn="base"/>
            <a:endParaRPr lang="en-US" altLang="ko-KR" b="1" dirty="0" smtClean="0">
              <a:latin typeface="+mj-ea"/>
              <a:ea typeface="+mj-ea"/>
            </a:endParaRPr>
          </a:p>
          <a:p>
            <a:pPr fontAlgn="base"/>
            <a:endParaRPr lang="en-US" altLang="ko-KR" b="1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endParaRPr lang="en-US" altLang="ko-KR" dirty="0" smtClean="0">
              <a:latin typeface="+mj-ea"/>
              <a:ea typeface="+mj-ea"/>
            </a:endParaRPr>
          </a:p>
          <a:p>
            <a:pPr lvl="1" fontAlgn="base"/>
            <a:r>
              <a:rPr lang="en-US" altLang="ko-KR" dirty="0" smtClean="0">
                <a:latin typeface="+mj-ea"/>
                <a:ea typeface="+mj-ea"/>
              </a:rPr>
              <a:t>0</a:t>
            </a:r>
            <a:r>
              <a:rPr lang="ko-KR" altLang="en-US" dirty="0" smtClean="0">
                <a:latin typeface="+mj-ea"/>
                <a:ea typeface="+mj-ea"/>
              </a:rPr>
              <a:t>과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로 이루어진 이산적 값으로 데이터 표현</a:t>
            </a:r>
            <a:endParaRPr lang="en-US" altLang="ko-KR" dirty="0" smtClean="0">
              <a:latin typeface="+mj-ea"/>
              <a:ea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34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 비교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27913"/>
              </p:ext>
            </p:extLst>
          </p:nvPr>
        </p:nvGraphicFramePr>
        <p:xfrm>
          <a:off x="1011890" y="1325282"/>
          <a:ext cx="7503461" cy="4543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01">
                  <a:extLst>
                    <a:ext uri="{9D8B030D-6E8A-4147-A177-3AD203B41FA5}">
                      <a16:colId xmlns:a16="http://schemas.microsoft.com/office/drawing/2014/main" val="1629604335"/>
                    </a:ext>
                  </a:extLst>
                </a:gridCol>
                <a:gridCol w="3245568">
                  <a:extLst>
                    <a:ext uri="{9D8B030D-6E8A-4147-A177-3AD203B41FA5}">
                      <a16:colId xmlns:a16="http://schemas.microsoft.com/office/drawing/2014/main" val="605272682"/>
                    </a:ext>
                  </a:extLst>
                </a:gridCol>
                <a:gridCol w="3297892">
                  <a:extLst>
                    <a:ext uri="{9D8B030D-6E8A-4147-A177-3AD203B41FA5}">
                      <a16:colId xmlns:a16="http://schemas.microsoft.com/office/drawing/2014/main" val="135865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아날로그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디지털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빛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소리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전압 등과 같이 연속적으로 변하는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특정한 값을 단위로 하여 불연속적으로 변하는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0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지진계</a:t>
                      </a:r>
                      <a:r>
                        <a:rPr lang="ko-KR" altLang="en-US" baseline="0" dirty="0" smtClean="0"/>
                        <a:t> 바늘의 위치 변화</a:t>
                      </a:r>
                      <a:endParaRPr lang="en-US" altLang="ko-KR" baseline="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온도계의 눈금 변화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컴퓨터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휴대폰 같은 현대 문명에서 사용되는 대부분의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53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세밀한 표현 가능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원본과</a:t>
                      </a:r>
                      <a:r>
                        <a:rPr lang="ko-KR" altLang="en-US" baseline="0" dirty="0" smtClean="0"/>
                        <a:t> 같은 </a:t>
                      </a:r>
                      <a:r>
                        <a:rPr lang="ko-KR" altLang="en-US" dirty="0" smtClean="0"/>
                        <a:t>정보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정보의 저장과 전달 용이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변형없이 전달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17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신호 전달 시 변형될 수 있음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잡음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노이즈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원본의 정보를 그래도 기록하고 재생할 수 없음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820157"/>
                  </a:ext>
                </a:extLst>
              </a:tr>
              <a:tr h="1337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그래프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65135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60" y="4618360"/>
            <a:ext cx="2599061" cy="11085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94" y="4637018"/>
            <a:ext cx="3009034" cy="10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입력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ADC(Analog to Digital Converter</a:t>
            </a:r>
            <a:r>
              <a:rPr lang="en-US" altLang="ko-KR" b="1" dirty="0" smtClean="0"/>
              <a:t>)</a:t>
            </a:r>
          </a:p>
          <a:p>
            <a:pPr lvl="1" fontAlgn="base"/>
            <a:r>
              <a:rPr lang="ko-KR" altLang="en-US" dirty="0">
                <a:latin typeface="+mn-ea"/>
              </a:rPr>
              <a:t>아날로그 신호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0~5V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사이의 전압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디지털 </a:t>
            </a:r>
            <a:r>
              <a:rPr lang="ko-KR" altLang="en-US" dirty="0" smtClean="0">
                <a:latin typeface="+mn-ea"/>
              </a:rPr>
              <a:t>값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0~1023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으로 </a:t>
            </a:r>
            <a:r>
              <a:rPr lang="ko-KR" altLang="en-US" dirty="0">
                <a:latin typeface="+mn-ea"/>
              </a:rPr>
              <a:t>변</a:t>
            </a:r>
            <a:r>
              <a:rPr lang="ko-KR" altLang="en-US" dirty="0" smtClean="0">
                <a:latin typeface="+mn-ea"/>
              </a:rPr>
              <a:t>환해 </a:t>
            </a:r>
            <a:r>
              <a:rPr lang="ko-KR" altLang="en-US" dirty="0">
                <a:latin typeface="+mn-ea"/>
              </a:rPr>
              <a:t>주는 </a:t>
            </a:r>
            <a:r>
              <a:rPr lang="ko-KR" altLang="en-US" dirty="0" smtClean="0">
                <a:latin typeface="+mn-ea"/>
              </a:rPr>
              <a:t>기능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 smtClean="0">
                <a:latin typeface="+mn-ea"/>
              </a:rPr>
              <a:t>아날로그 신호를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샘플링 →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양자화 → 부호화 </a:t>
            </a:r>
            <a:r>
              <a:rPr lang="ko-KR" altLang="en-US" dirty="0" smtClean="0">
                <a:latin typeface="+mn-ea"/>
              </a:rPr>
              <a:t>과정을 통해 디지털 신호로 변환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93322" y="4501847"/>
                <a:ext cx="3321422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디지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값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아날로그 핀값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322" y="4501847"/>
                <a:ext cx="3321422" cy="397353"/>
              </a:xfrm>
              <a:prstGeom prst="rect">
                <a:avLst/>
              </a:prstGeom>
              <a:blipFill>
                <a:blip r:embed="rId2"/>
                <a:stretch>
                  <a:fillRect l="-3303" t="-7576" r="-3670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 flipV="1">
            <a:off x="1696623" y="3698009"/>
            <a:ext cx="0" cy="1607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94245" y="5287756"/>
            <a:ext cx="23579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01287" y="5210201"/>
            <a:ext cx="28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8724" y="3674356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1023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65400" y="5253999"/>
            <a:ext cx="42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50771" y="5264059"/>
            <a:ext cx="54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2.5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30392" y="4359601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512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052241" y="5174881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전압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아날로그 값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cxnSp>
        <p:nvCxnSpPr>
          <p:cNvPr id="33" name="직선 연결선 32"/>
          <p:cNvCxnSpPr>
            <a:stCxn id="16" idx="3"/>
          </p:cNvCxnSpPr>
          <p:nvPr/>
        </p:nvCxnSpPr>
        <p:spPr>
          <a:xfrm>
            <a:off x="4087188" y="54386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06975" y="3864894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57119" y="5227524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781350" y="5236484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606970" y="4573114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자유형 43"/>
          <p:cNvSpPr/>
          <p:nvPr/>
        </p:nvSpPr>
        <p:spPr>
          <a:xfrm>
            <a:off x="1734511" y="3858131"/>
            <a:ext cx="2122098" cy="1431985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1697374" y="4566404"/>
            <a:ext cx="1083466" cy="721352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51155" y="3489946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디지털값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0098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샘플링</a:t>
            </a:r>
            <a:r>
              <a:rPr lang="en-US" altLang="ko-KR" b="1" dirty="0" smtClean="0"/>
              <a:t>(Sampling)</a:t>
            </a:r>
          </a:p>
          <a:p>
            <a:pPr lvl="1" fontAlgn="base"/>
            <a:r>
              <a:rPr lang="ko-KR" altLang="en-US" dirty="0" smtClean="0">
                <a:latin typeface="+mn-ea"/>
              </a:rPr>
              <a:t>무한한 데이터 값에서 </a:t>
            </a:r>
            <a:r>
              <a:rPr lang="ko-KR" altLang="en-US" dirty="0">
                <a:latin typeface="+mn-ea"/>
              </a:rPr>
              <a:t>전체 패턴을 </a:t>
            </a:r>
            <a:r>
              <a:rPr lang="ko-KR" altLang="en-US" dirty="0" smtClean="0">
                <a:latin typeface="+mn-ea"/>
              </a:rPr>
              <a:t>추정하기 위해 유한한 개수의 데이터 추출하는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r>
              <a:rPr lang="ko-KR" altLang="en-US" dirty="0" smtClean="0"/>
              <a:t>샘플링 비율</a:t>
            </a:r>
            <a:r>
              <a:rPr lang="en-US" altLang="ko-KR" dirty="0" smtClean="0"/>
              <a:t>(Sampling rate) : 1</a:t>
            </a:r>
            <a:r>
              <a:rPr lang="ko-KR" altLang="en-US" dirty="0" smtClean="0"/>
              <a:t>초당 추출되는 샘플 개수</a:t>
            </a:r>
            <a:endParaRPr lang="en-US" altLang="ko-KR" dirty="0" smtClean="0"/>
          </a:p>
          <a:p>
            <a:pPr lvl="2" fontAlgn="base"/>
            <a:r>
              <a:rPr lang="ko-KR" altLang="en-US" dirty="0" smtClean="0">
                <a:latin typeface="+mn-ea"/>
              </a:rPr>
              <a:t>샘플 수가 많을 수록 원본과 유사해지나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정보량이 많아짐</a:t>
            </a:r>
            <a:endParaRPr lang="en-US" altLang="ko-KR" dirty="0" smtClean="0">
              <a:latin typeface="+mn-ea"/>
            </a:endParaRPr>
          </a:p>
          <a:p>
            <a:pPr lvl="2" fontAlgn="base"/>
            <a:r>
              <a:rPr lang="ko-KR" altLang="en-US" dirty="0" err="1" smtClean="0">
                <a:latin typeface="+mn-ea"/>
              </a:rPr>
              <a:t>아두이노의</a:t>
            </a:r>
            <a:r>
              <a:rPr lang="ko-KR" altLang="en-US" dirty="0" smtClean="0">
                <a:latin typeface="+mn-ea"/>
              </a:rPr>
              <a:t> 샘플링 비율 </a:t>
            </a:r>
            <a:r>
              <a:rPr lang="en-US" altLang="ko-KR" dirty="0" smtClean="0">
                <a:latin typeface="+mn-ea"/>
              </a:rPr>
              <a:t>: 8bit</a:t>
            </a:r>
            <a:r>
              <a:rPr lang="en-US" altLang="ko-KR" dirty="0" smtClean="0"/>
              <a:t>(=1byte)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en-US" altLang="ko-KR" baseline="30000" dirty="0"/>
              <a:t>8</a:t>
            </a:r>
            <a:r>
              <a:rPr lang="ko-KR" altLang="en-US" dirty="0"/>
              <a:t> 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256</a:t>
            </a: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3" y="2829828"/>
            <a:ext cx="4011426" cy="222540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4" y="2829828"/>
            <a:ext cx="4000500" cy="2257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샘플링</a:t>
            </a:r>
            <a:endParaRPr lang="ko-KR" altLang="en-US" sz="1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94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9254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양자화</a:t>
            </a:r>
            <a:r>
              <a:rPr lang="en-US" altLang="ko-KR" b="1" dirty="0" smtClean="0"/>
              <a:t>(Quantization)</a:t>
            </a:r>
          </a:p>
          <a:p>
            <a:pPr lvl="1" fontAlgn="base"/>
            <a:r>
              <a:rPr lang="ko-KR" altLang="en-US" dirty="0" err="1" smtClean="0">
                <a:latin typeface="+mn-ea"/>
              </a:rPr>
              <a:t>샘플링한</a:t>
            </a:r>
            <a:r>
              <a:rPr lang="ko-KR" altLang="en-US" dirty="0" smtClean="0">
                <a:latin typeface="+mn-ea"/>
              </a:rPr>
              <a:t> 아날로그 신호를 이산 신호로 변환하는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양자화 레벨</a:t>
            </a:r>
            <a:r>
              <a:rPr lang="en-US" altLang="ko-KR" dirty="0" smtClean="0"/>
              <a:t>(Quantization level) </a:t>
            </a:r>
            <a:r>
              <a:rPr lang="en-US" altLang="ko-KR" dirty="0"/>
              <a:t>: </a:t>
            </a:r>
            <a:r>
              <a:rPr lang="ko-KR" altLang="en-US" dirty="0" err="1" smtClean="0"/>
              <a:t>대표값</a:t>
            </a:r>
            <a:r>
              <a:rPr lang="ko-KR" altLang="en-US" dirty="0" smtClean="0"/>
              <a:t> 레벨의 개수  </a:t>
            </a:r>
            <a:endParaRPr lang="en-US" altLang="ko-KR" dirty="0" smtClean="0"/>
          </a:p>
          <a:p>
            <a:pPr lvl="2" fontAlgn="base"/>
            <a:r>
              <a:rPr lang="ko-KR" altLang="en-US" dirty="0" smtClean="0">
                <a:latin typeface="+mn-ea"/>
              </a:rPr>
              <a:t>양자화 레벨 수가 많을 수록 더 세밀한 표현 가능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8" y="2595124"/>
            <a:ext cx="3874943" cy="21308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6603" y="2671964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Sampled Signal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89" y="2639010"/>
            <a:ext cx="4033285" cy="21626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11720" y="4756871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실제값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0.0973…</a:t>
            </a:r>
          </a:p>
          <a:p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양자화된 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0.1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5720" y="4779284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1">
                    <a:lumMod val="75000"/>
                  </a:schemeClr>
                </a:solidFill>
              </a:rPr>
              <a:t>실제값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:- 0.0836…</a:t>
            </a:r>
          </a:p>
          <a:p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양자화된 값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: -0.1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9254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부호화</a:t>
            </a:r>
            <a:r>
              <a:rPr lang="en-US" altLang="ko-KR" b="1" dirty="0" smtClean="0"/>
              <a:t>(Coding)</a:t>
            </a:r>
          </a:p>
          <a:p>
            <a:pPr lvl="1" fontAlgn="base"/>
            <a:r>
              <a:rPr lang="ko-KR" altLang="en-US" dirty="0" err="1" smtClean="0">
                <a:latin typeface="+mn-ea"/>
              </a:rPr>
              <a:t>신호처리가</a:t>
            </a:r>
            <a:r>
              <a:rPr lang="ko-KR" altLang="en-US" dirty="0" smtClean="0">
                <a:latin typeface="+mn-ea"/>
              </a:rPr>
              <a:t> 용이한 디지털 코드</a:t>
            </a:r>
            <a:r>
              <a:rPr lang="en-US" altLang="ko-KR" dirty="0" smtClean="0">
                <a:latin typeface="+mn-ea"/>
              </a:rPr>
              <a:t>(0</a:t>
            </a:r>
            <a:r>
              <a:rPr lang="ko-KR" altLang="en-US" dirty="0" smtClean="0">
                <a:latin typeface="+mn-ea"/>
              </a:rPr>
              <a:t>과</a:t>
            </a:r>
            <a:r>
              <a:rPr lang="en-US" altLang="ko-KR" dirty="0" smtClean="0">
                <a:latin typeface="+mn-ea"/>
              </a:rPr>
              <a:t> 1</a:t>
            </a:r>
            <a:r>
              <a:rPr lang="ko-KR" altLang="en-US" dirty="0" smtClean="0">
                <a:latin typeface="+mn-ea"/>
              </a:rPr>
              <a:t>값</a:t>
            </a:r>
            <a:r>
              <a:rPr lang="en-US" altLang="ko-KR" dirty="0" smtClean="0">
                <a:latin typeface="+mn-ea"/>
              </a:rPr>
              <a:t>) </a:t>
            </a:r>
            <a:r>
              <a:rPr lang="ko-KR" altLang="en-US" dirty="0" smtClean="0">
                <a:latin typeface="+mn-ea"/>
              </a:rPr>
              <a:t>형태로 변화하는 과정</a:t>
            </a:r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 smtClean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marL="457200" lvl="1" indent="0" fontAlgn="base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267199" y="3720353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1214" y="4028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9" y="2802731"/>
            <a:ext cx="3746687" cy="22073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849" y="22300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24764</TotalTime>
  <Words>1085</Words>
  <Application>Microsoft Office PowerPoint</Application>
  <PresentationFormat>화면 슬라이드 쇼(4:3)</PresentationFormat>
  <Paragraphs>284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Arial</vt:lpstr>
      <vt:lpstr>Calibri</vt:lpstr>
      <vt:lpstr>Calibri Light</vt:lpstr>
      <vt:lpstr>Cambria Math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아날로그 입력</vt:lpstr>
      <vt:lpstr>샘플링/ 양자화/부호화</vt:lpstr>
      <vt:lpstr>샘플링/ 양자화/ 부호화</vt:lpstr>
      <vt:lpstr>샘플링/ 양자화/ 부호화</vt:lpstr>
      <vt:lpstr>PowerPoint 프레젠테이션</vt:lpstr>
      <vt:lpstr>PowerPoint 프레젠테이션</vt:lpstr>
      <vt:lpstr>가변저항(Potentiometer)</vt:lpstr>
      <vt:lpstr>실습 1: 전압 측정하기</vt:lpstr>
      <vt:lpstr>1. 회로구성</vt:lpstr>
      <vt:lpstr>2. 스케치 프로그래밍</vt:lpstr>
      <vt:lpstr>PowerPoint 프레젠테이션</vt:lpstr>
      <vt:lpstr>아날로그 출력</vt:lpstr>
      <vt:lpstr>아날로그 출력</vt:lpstr>
      <vt:lpstr>아날로그 출력</vt:lpstr>
      <vt:lpstr>PowerPoint 프레젠테이션</vt:lpstr>
      <vt:lpstr>PowerPoint 프레젠테이션</vt:lpstr>
      <vt:lpstr>PowerPoint 프레젠테이션</vt:lpstr>
      <vt:lpstr>실습 2: 가변저항을 사용하여 LED 밝기 제어하기 </vt:lpstr>
      <vt:lpstr>1. 회로구성</vt:lpstr>
      <vt:lpstr>PowerPoint 프레젠테이션</vt:lpstr>
      <vt:lpstr>PowerPoint 프레젠테이션</vt:lpstr>
      <vt:lpstr>실습 3: 조도센서를 사용하여 LED 밝기 제어하기</vt:lpstr>
      <vt:lpstr>조도센서(CDS : 황화카드뮴)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366</cp:revision>
  <cp:lastPrinted>2019-03-22T07:19:52Z</cp:lastPrinted>
  <dcterms:created xsi:type="dcterms:W3CDTF">2019-02-21T14:11:08Z</dcterms:created>
  <dcterms:modified xsi:type="dcterms:W3CDTF">2019-04-06T05:22:17Z</dcterms:modified>
</cp:coreProperties>
</file>